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sldIdLst>
    <p:sldId id="256" r:id="rId2"/>
    <p:sldId id="257" r:id="rId3"/>
    <p:sldId id="263" r:id="rId4"/>
    <p:sldId id="264" r:id="rId5"/>
    <p:sldId id="258" r:id="rId6"/>
    <p:sldId id="259" r:id="rId7"/>
    <p:sldId id="268" r:id="rId8"/>
    <p:sldId id="262" r:id="rId9"/>
    <p:sldId id="260" r:id="rId10"/>
    <p:sldId id="261" r:id="rId11"/>
    <p:sldId id="269" r:id="rId12"/>
    <p:sldId id="265" r:id="rId13"/>
    <p:sldId id="267" r:id="rId14"/>
    <p:sldId id="271" r:id="rId15"/>
    <p:sldId id="273" r:id="rId16"/>
    <p:sldId id="270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2" d="100"/>
          <a:sy n="82" d="100"/>
        </p:scale>
        <p:origin x="12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711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989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0796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576189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7348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987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4631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4853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089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462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64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313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160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920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75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122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560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6475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1550499"/>
          </a:xfrm>
        </p:spPr>
        <p:txBody>
          <a:bodyPr/>
          <a:lstStyle/>
          <a:p>
            <a:r>
              <a:rPr lang="en-US" dirty="0"/>
              <a:t>Final Project 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Team FHIR When Ready</a:t>
            </a:r>
          </a:p>
          <a:p>
            <a:r>
              <a:rPr lang="en-US" dirty="0"/>
              <a:t>Joshua Kaelin | Reece </a:t>
            </a:r>
            <a:r>
              <a:rPr lang="en-US" dirty="0" err="1"/>
              <a:t>Karge</a:t>
            </a:r>
            <a:r>
              <a:rPr lang="en-US" dirty="0"/>
              <a:t> | Paul </a:t>
            </a:r>
            <a:r>
              <a:rPr lang="en-US" dirty="0" err="1"/>
              <a:t>Maserrat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76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342" y="157831"/>
            <a:ext cx="11647173" cy="557190"/>
          </a:xfrm>
        </p:spPr>
        <p:txBody>
          <a:bodyPr>
            <a:normAutofit fontScale="90000"/>
          </a:bodyPr>
          <a:lstStyle/>
          <a:p>
            <a:r>
              <a:rPr lang="en-US" dirty="0"/>
              <a:t>Modified Design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151643" y="6396149"/>
            <a:ext cx="5898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http://docs.smarthealthit.org/authorization/</a:t>
            </a:r>
          </a:p>
        </p:txBody>
      </p:sp>
      <p:pic>
        <p:nvPicPr>
          <p:cNvPr id="2050" name="Picture 2" descr="http://www.websequencediagrams.com/cgi-bin/cdraw?lz=bm90ZSBsZWZ0IG9mIEFwcDogUmVxdWVzdCBhdXRob3JpemF0aW9uCkFwcCAtPj4gRUhSIEF1dGh6IFNlcnZlcjogUmVkaXJlY3QgaHR0cHM6Ly97ZWhyADUJZV91cmx9Py4uLgoAZgVvdmVyADITQQAnCCBBcHBcbihtYXkgaW5jbHVkZSBlbmQtdXNlAE4GZW50aWMAgQ4FXG5hbmQADw4AgSYJKQpOb3RlIABWGE9uIGFwcHJvdmFsCgCBQRAgLT4-AIIBBwCBSBBhcHAgcgCBZwdfdXJpfT9jb2RlPTEyMyYAgVcJAII-DUV4Y2hhbmdlIGNvZGUgZm9yIGFjY2VzcyB0b2tlbjtcbmlmIGNvbmZpZGVudGlhbCBjbGllbnQsAIFyCXNlY3JldApBcHAtPgCCaBJQT1NUAIJsCgBPBSB1cmx9XG5ncmFudF90eXBlPQCDOg1fY29kZSYAgSQSAIJ7GwCCagdlIGEAgxQFAIEcFgCCaQcAg0YXSXNzdWUgbmV3AIFyBiB3aXRoIGNvbnRleHQ6XG4ge1xuIgCCEwZfAIIUBSI6IgCBcwYtAIIjBS14eXoiLFxuImV4cGlyZXMtaW4iOjM2MDAsXG4icGF0aWVudCI6IjQ1NiIsXG4uLi5cbn0Ag0MUAIVZBVsAgnYMIHJlc3BvbnNlXQ&amp;s=default&amp;h=NA3OIkJNCqFraI5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1794" y="1276200"/>
            <a:ext cx="4958265" cy="5119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390815" y="901742"/>
            <a:ext cx="942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SMART Authorization Sequence</a:t>
            </a:r>
          </a:p>
        </p:txBody>
      </p:sp>
    </p:spTree>
    <p:extLst>
      <p:ext uri="{BB962C8B-B14F-4D97-AF65-F5344CB8AC3E}">
        <p14:creationId xmlns:p14="http://schemas.microsoft.com/office/powerpoint/2010/main" val="2156591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089" y="774776"/>
            <a:ext cx="11647173" cy="557190"/>
          </a:xfrm>
        </p:spPr>
        <p:txBody>
          <a:bodyPr>
            <a:normAutofit fontScale="90000"/>
          </a:bodyPr>
          <a:lstStyle/>
          <a:p>
            <a:r>
              <a:rPr lang="en-US" dirty="0"/>
              <a:t>Modified Design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2861526"/>
          </a:xfrm>
        </p:spPr>
        <p:txBody>
          <a:bodyPr>
            <a:normAutofit/>
          </a:bodyPr>
          <a:lstStyle/>
          <a:p>
            <a:r>
              <a:rPr lang="en-US" dirty="0"/>
              <a:t>Deploy Strategy</a:t>
            </a:r>
          </a:p>
          <a:p>
            <a:pPr lvl="1"/>
            <a:r>
              <a:rPr lang="en-US" dirty="0"/>
              <a:t>Requirement to be a Java Web App</a:t>
            </a:r>
          </a:p>
          <a:p>
            <a:pPr lvl="1"/>
            <a:r>
              <a:rPr lang="en-US" dirty="0"/>
              <a:t>Currently deployed on a personal AWS instance</a:t>
            </a:r>
          </a:p>
          <a:p>
            <a:pPr lvl="1"/>
            <a:r>
              <a:rPr lang="en-US" dirty="0"/>
              <a:t>Utilizing standard libraries and HAPI FHIR library to maximize portability</a:t>
            </a:r>
          </a:p>
          <a:p>
            <a:pPr lvl="1"/>
            <a:r>
              <a:rPr lang="en-US" dirty="0"/>
              <a:t>Hand-off document to replace client/secret keys once final app team is established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012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Drivers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Functionality</a:t>
            </a:r>
          </a:p>
          <a:p>
            <a:pPr lvl="1"/>
            <a:r>
              <a:rPr lang="en-US" dirty="0"/>
              <a:t>A web-based Java application was created</a:t>
            </a:r>
          </a:p>
          <a:p>
            <a:pPr lvl="1"/>
            <a:r>
              <a:rPr lang="en-US" dirty="0"/>
              <a:t>It is able to successfully connect to Cerner’s SMART on FHIR platform</a:t>
            </a:r>
          </a:p>
          <a:p>
            <a:pPr lvl="1"/>
            <a:r>
              <a:rPr lang="en-US" dirty="0"/>
              <a:t>It displays specific resources returned from the Cerner FHIR server</a:t>
            </a:r>
          </a:p>
          <a:p>
            <a:r>
              <a:rPr lang="en-US" dirty="0"/>
              <a:t>Usability</a:t>
            </a:r>
          </a:p>
          <a:p>
            <a:pPr lvl="1"/>
            <a:r>
              <a:rPr lang="en-US" dirty="0"/>
              <a:t>Post-pivot, the web-based application is very simple</a:t>
            </a:r>
          </a:p>
          <a:p>
            <a:pPr lvl="2"/>
            <a:r>
              <a:rPr lang="en-US" dirty="0"/>
              <a:t>Select a Patient from the dropdown and view the relevant data</a:t>
            </a:r>
          </a:p>
          <a:p>
            <a:pPr lvl="1"/>
            <a:r>
              <a:rPr lang="en-US" dirty="0"/>
              <a:t>One primary concern was the ability to adapt the delivered codebase to an account controlled by the OM’s at some point in the future</a:t>
            </a:r>
          </a:p>
          <a:p>
            <a:pPr lvl="2"/>
            <a:r>
              <a:rPr lang="en-US" dirty="0"/>
              <a:t>Part of the application manual covers this transition in detail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488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Drivers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95" y="1685581"/>
            <a:ext cx="10353762" cy="410561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Design</a:t>
            </a:r>
          </a:p>
          <a:p>
            <a:pPr lvl="1"/>
            <a:r>
              <a:rPr lang="en-US" dirty="0"/>
              <a:t>UI</a:t>
            </a:r>
          </a:p>
          <a:p>
            <a:pPr lvl="2"/>
            <a:r>
              <a:rPr lang="en-US" dirty="0"/>
              <a:t>Very simplistic, a scaffolding upon which to build future efforts</a:t>
            </a:r>
          </a:p>
          <a:p>
            <a:pPr lvl="1"/>
            <a:r>
              <a:rPr lang="en-US" dirty="0"/>
              <a:t>Server-side</a:t>
            </a:r>
          </a:p>
          <a:p>
            <a:pPr lvl="2"/>
            <a:r>
              <a:rPr lang="en-US" dirty="0"/>
              <a:t>Utilizes HAPI FHIR interface to maximize future compatibility and upgrades</a:t>
            </a:r>
          </a:p>
          <a:p>
            <a:r>
              <a:rPr lang="en-US" dirty="0"/>
              <a:t>Innovation</a:t>
            </a:r>
          </a:p>
          <a:p>
            <a:pPr lvl="1"/>
            <a:r>
              <a:rPr lang="en-US" dirty="0"/>
              <a:t>Unfortunately, the late pivot limited our ability to innovate</a:t>
            </a:r>
          </a:p>
          <a:p>
            <a:pPr lvl="1"/>
            <a:r>
              <a:rPr lang="en-US" dirty="0"/>
              <a:t>We only had a few weeks to redesign the application, including:</a:t>
            </a:r>
          </a:p>
          <a:p>
            <a:pPr lvl="2"/>
            <a:r>
              <a:rPr lang="en-US" dirty="0"/>
              <a:t>Discarding existing user interface</a:t>
            </a:r>
          </a:p>
          <a:p>
            <a:pPr lvl="2"/>
            <a:r>
              <a:rPr lang="en-US" dirty="0"/>
              <a:t>Changing design pattern to server-based</a:t>
            </a:r>
          </a:p>
          <a:p>
            <a:pPr lvl="2"/>
            <a:r>
              <a:rPr lang="en-US" dirty="0"/>
              <a:t>Changing language to Java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1034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0"/>
            <a:ext cx="10353761" cy="1326321"/>
          </a:xfrm>
        </p:spPr>
        <p:txBody>
          <a:bodyPr/>
          <a:lstStyle/>
          <a:p>
            <a:r>
              <a:rPr lang="en-US" dirty="0"/>
              <a:t>Delivery Walkthrough</a:t>
            </a:r>
          </a:p>
        </p:txBody>
      </p:sp>
      <p:pic>
        <p:nvPicPr>
          <p:cNvPr id="6" name="EF82C4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126" y="946708"/>
            <a:ext cx="7727096" cy="5606492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39569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Delivery Walkthrough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275" y="2621379"/>
            <a:ext cx="5638800" cy="260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9412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Delivery Walkthrough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6925" y="2510590"/>
            <a:ext cx="66675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1403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Delivery Walkthrough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95" y="1575911"/>
            <a:ext cx="4772025" cy="21812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595"/>
          <a:stretch/>
        </p:blipFill>
        <p:spPr>
          <a:xfrm>
            <a:off x="913794" y="3733800"/>
            <a:ext cx="4772025" cy="3124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b="29484"/>
          <a:stretch/>
        </p:blipFill>
        <p:spPr>
          <a:xfrm>
            <a:off x="6457431" y="1565303"/>
            <a:ext cx="4810125" cy="5292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81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 Clinical Decision Support App</a:t>
            </a:r>
          </a:p>
          <a:p>
            <a:r>
              <a:rPr lang="en-US" dirty="0"/>
              <a:t>Utilize the SMART-on-FHIR JavaScript framework</a:t>
            </a:r>
          </a:p>
          <a:p>
            <a:r>
              <a:rPr lang="en-US" dirty="0"/>
              <a:t>Use Cerner’s infrastructure (SMART/</a:t>
            </a:r>
            <a:r>
              <a:rPr lang="en-US" dirty="0" err="1"/>
              <a:t>Oauth</a:t>
            </a:r>
            <a:r>
              <a:rPr lang="en-US" dirty="0"/>
              <a:t> &amp; FHIR resources)</a:t>
            </a:r>
          </a:p>
          <a:p>
            <a:r>
              <a:rPr lang="en-US" dirty="0"/>
              <a:t>Apply a mathematical model to queried FHIR data to generate a recommendation</a:t>
            </a:r>
          </a:p>
          <a:p>
            <a:r>
              <a:rPr lang="en-US" dirty="0"/>
              <a:t>Serve recommendation on UI</a:t>
            </a:r>
          </a:p>
        </p:txBody>
      </p:sp>
    </p:spTree>
    <p:extLst>
      <p:ext uri="{BB962C8B-B14F-4D97-AF65-F5344CB8AC3E}">
        <p14:creationId xmlns:p14="http://schemas.microsoft.com/office/powerpoint/2010/main" val="1820878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Organization mentors were comprised of experts in various fields that came together to create the vision for this SMART on FHIR app</a:t>
            </a:r>
          </a:p>
          <a:p>
            <a:r>
              <a:rPr lang="en-US" dirty="0"/>
              <a:t>We leveraged their robust knowledge of the clinical situational space to understand user needs</a:t>
            </a:r>
          </a:p>
          <a:p>
            <a:r>
              <a:rPr lang="en-US" dirty="0"/>
              <a:t>We leveraged a reference mathematical model created in Excel that was able to calculate risks based on patient observations over a time period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683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peek into the model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1986" y="2211208"/>
            <a:ext cx="8788278" cy="16129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1986" y="4099488"/>
            <a:ext cx="8788278" cy="17147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692" y="2759778"/>
            <a:ext cx="2338573" cy="231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623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FHIR data availability</a:t>
            </a:r>
          </a:p>
          <a:p>
            <a:pPr lvl="1"/>
            <a:r>
              <a:rPr lang="en-US" dirty="0"/>
              <a:t>The mathematical model used for recommendation requires a multi-day period of observations</a:t>
            </a:r>
          </a:p>
          <a:p>
            <a:pPr lvl="1"/>
            <a:r>
              <a:rPr lang="en-US" dirty="0"/>
              <a:t>Many of the required variables are simply not present in bulk (if at all) on the FHIR server</a:t>
            </a:r>
          </a:p>
          <a:p>
            <a:pPr lvl="1"/>
            <a:r>
              <a:rPr lang="en-US" dirty="0"/>
              <a:t>There was some hope that Emory would have their own FHIR server available with this data that we could use but it did not pan out in time</a:t>
            </a:r>
          </a:p>
          <a:p>
            <a:r>
              <a:rPr lang="en-US" dirty="0"/>
              <a:t>Adjusted Framework</a:t>
            </a:r>
          </a:p>
          <a:p>
            <a:pPr lvl="1"/>
            <a:r>
              <a:rPr lang="en-US" dirty="0"/>
              <a:t>Our OM’s determined that they needed a Java Web Server application instead of a client-based JavaScript application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388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New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 a basic SMART-on-FHIR server-based application in Java</a:t>
            </a:r>
          </a:p>
          <a:p>
            <a:r>
              <a:rPr lang="en-US" dirty="0"/>
              <a:t>Publish application on Cerner’s developer portal</a:t>
            </a:r>
          </a:p>
          <a:p>
            <a:r>
              <a:rPr lang="en-US" dirty="0"/>
              <a:t>Prioritize OAuth functionality</a:t>
            </a:r>
          </a:p>
          <a:p>
            <a:r>
              <a:rPr lang="en-US" dirty="0"/>
              <a:t>Connect to Cerner’s FHIR server</a:t>
            </a:r>
          </a:p>
          <a:p>
            <a:r>
              <a:rPr lang="en-US" dirty="0"/>
              <a:t>Develop a hand-off document to replace our developer keys with our OM’s production keys at some future date</a:t>
            </a:r>
          </a:p>
          <a:p>
            <a:r>
              <a:rPr lang="en-US" dirty="0"/>
              <a:t>Build some UI that can be tested (retrieving one or more resources from the FHIR server)</a:t>
            </a:r>
          </a:p>
        </p:txBody>
      </p:sp>
    </p:spTree>
    <p:extLst>
      <p:ext uri="{BB962C8B-B14F-4D97-AF65-F5344CB8AC3E}">
        <p14:creationId xmlns:p14="http://schemas.microsoft.com/office/powerpoint/2010/main" val="3241492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Gantt Changes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95" y="4312816"/>
            <a:ext cx="10353762" cy="359884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Starting Over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9260"/>
          <a:stretch/>
        </p:blipFill>
        <p:spPr>
          <a:xfrm>
            <a:off x="4032172" y="4672700"/>
            <a:ext cx="7021027" cy="1743075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128150" y="1576037"/>
            <a:ext cx="10353762" cy="35988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Original Plan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493696" y="1940868"/>
            <a:ext cx="9438352" cy="2311867"/>
            <a:chOff x="493696" y="1940868"/>
            <a:chExt cx="9438352" cy="2311867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/>
            <a:srcRect l="52938" r="1" b="28885"/>
            <a:stretch/>
          </p:blipFill>
          <p:spPr>
            <a:xfrm>
              <a:off x="5492629" y="1996001"/>
              <a:ext cx="4439419" cy="2256734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3"/>
            <a:srcRect b="51494"/>
            <a:stretch/>
          </p:blipFill>
          <p:spPr>
            <a:xfrm>
              <a:off x="493696" y="1940868"/>
              <a:ext cx="9438352" cy="15401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09519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Modified 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94" y="1981139"/>
            <a:ext cx="10353762" cy="967978"/>
          </a:xfrm>
        </p:spPr>
        <p:txBody>
          <a:bodyPr/>
          <a:lstStyle/>
          <a:p>
            <a:r>
              <a:rPr lang="en-US" dirty="0"/>
              <a:t>Server-based application changes SMART-on-FHIR integration</a:t>
            </a:r>
          </a:p>
          <a:p>
            <a:pPr lvl="1"/>
            <a:r>
              <a:rPr lang="en-US" dirty="0"/>
              <a:t>The SMART app changes from a Public App profile to a Confidential App profile.</a:t>
            </a:r>
          </a:p>
        </p:txBody>
      </p:sp>
      <p:sp>
        <p:nvSpPr>
          <p:cNvPr id="4" name="Rectangle 3"/>
          <p:cNvSpPr/>
          <p:nvPr/>
        </p:nvSpPr>
        <p:spPr>
          <a:xfrm>
            <a:off x="4350107" y="3224184"/>
            <a:ext cx="3481136" cy="33046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350107" y="3224185"/>
            <a:ext cx="3481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Java Web App</a:t>
            </a:r>
          </a:p>
        </p:txBody>
      </p:sp>
      <p:sp>
        <p:nvSpPr>
          <p:cNvPr id="6" name="Rectangle: Rounded Corners 5"/>
          <p:cNvSpPr/>
          <p:nvPr/>
        </p:nvSpPr>
        <p:spPr>
          <a:xfrm>
            <a:off x="4574091" y="4651932"/>
            <a:ext cx="2920268" cy="818147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HAPI FHIR</a:t>
            </a:r>
          </a:p>
        </p:txBody>
      </p:sp>
      <p:sp>
        <p:nvSpPr>
          <p:cNvPr id="7" name="Rectangle: Rounded Corners 6"/>
          <p:cNvSpPr/>
          <p:nvPr/>
        </p:nvSpPr>
        <p:spPr>
          <a:xfrm>
            <a:off x="4574091" y="3713651"/>
            <a:ext cx="2920268" cy="818147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User Interface</a:t>
            </a:r>
          </a:p>
        </p:txBody>
      </p:sp>
      <p:sp>
        <p:nvSpPr>
          <p:cNvPr id="8" name="Rectangle: Rounded Corners 7"/>
          <p:cNvSpPr/>
          <p:nvPr/>
        </p:nvSpPr>
        <p:spPr>
          <a:xfrm>
            <a:off x="4574091" y="5590214"/>
            <a:ext cx="2920268" cy="818147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OAuth Integration</a:t>
            </a:r>
          </a:p>
        </p:txBody>
      </p:sp>
    </p:spTree>
    <p:extLst>
      <p:ext uri="{BB962C8B-B14F-4D97-AF65-F5344CB8AC3E}">
        <p14:creationId xmlns:p14="http://schemas.microsoft.com/office/powerpoint/2010/main" val="1039352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1"/>
            <a:ext cx="10353761" cy="558188"/>
          </a:xfrm>
        </p:spPr>
        <p:txBody>
          <a:bodyPr/>
          <a:lstStyle/>
          <a:p>
            <a:r>
              <a:rPr lang="en-US" dirty="0"/>
              <a:t>Modified Design</a:t>
            </a:r>
          </a:p>
        </p:txBody>
      </p:sp>
      <p:pic>
        <p:nvPicPr>
          <p:cNvPr id="1026" name="Picture 2" descr="http://www.websequencediagrams.com/cgi-bin/cdraw?lz=RUhSIFNlc3Npb24gLT4-IEFwcDogUmVkaXJlY3QgdG8gaHR0cHM6Ly97YXBwIGxhdW5jaF91cml9P1xuAAgGPTEyMyZcbmlzcz0AIwlmaGlyIGJhc2UgdXJsfQpBcHAgLT4gRUhSIEZISVIgU2VydmVyOiBHRVQAVgoAJg4vbWV0YWRhdGEKACcPIC0AgR4HW0NvbmZvcm1hbmNlIHN0YXRlbWVudCBpbmNsdWRpbmcgT0F1dGggMi4wIGVuZHBvaW50IFVSTHNdAIEIBwCBCgZBdXRoegCBCAkAgWQVZWhyIGF1dGhvcml6AIFLBj9cbnNjb3BlPQCCCgYmXG4AewU9YWJjJgCCCA9hdWQ9AIIADyZcbi4uLgo&amp;s=defaul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471" y="1891465"/>
            <a:ext cx="11142407" cy="4044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246438" y="5936080"/>
            <a:ext cx="942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http://docs.smarthealthit.org/authorization/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97990" y="1522133"/>
            <a:ext cx="942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SMART Launch Sequence</a:t>
            </a:r>
          </a:p>
        </p:txBody>
      </p:sp>
    </p:spTree>
    <p:extLst>
      <p:ext uri="{BB962C8B-B14F-4D97-AF65-F5344CB8AC3E}">
        <p14:creationId xmlns:p14="http://schemas.microsoft.com/office/powerpoint/2010/main" val="31847411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742332"/>
      </a:dk2>
      <a:lt2>
        <a:srgbClr val="EE91A0"/>
      </a:lt2>
      <a:accent1>
        <a:srgbClr val="E03754"/>
      </a:accent1>
      <a:accent2>
        <a:srgbClr val="E86C2E"/>
      </a:accent2>
      <a:accent3>
        <a:srgbClr val="DAB250"/>
      </a:accent3>
      <a:accent4>
        <a:srgbClr val="60C4AA"/>
      </a:accent4>
      <a:accent5>
        <a:srgbClr val="51A9DB"/>
      </a:accent5>
      <a:accent6>
        <a:srgbClr val="976AC9"/>
      </a:accent6>
      <a:hlink>
        <a:srgbClr val="D5445E"/>
      </a:hlink>
      <a:folHlink>
        <a:srgbClr val="E17C8E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6B2E858E-683F-40D9-B4CB-284D097F3AC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2032</TotalTime>
  <Words>516</Words>
  <Application>Microsoft Office PowerPoint</Application>
  <PresentationFormat>Widescreen</PresentationFormat>
  <Paragraphs>78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Bookman Old Style</vt:lpstr>
      <vt:lpstr>Rockwell</vt:lpstr>
      <vt:lpstr>Damask</vt:lpstr>
      <vt:lpstr>Final Project Presentation</vt:lpstr>
      <vt:lpstr>The Plan</vt:lpstr>
      <vt:lpstr>The Research</vt:lpstr>
      <vt:lpstr>A peek into the model</vt:lpstr>
      <vt:lpstr>The Problems</vt:lpstr>
      <vt:lpstr>The New Plan</vt:lpstr>
      <vt:lpstr>Gantt Changes</vt:lpstr>
      <vt:lpstr>Modified Design</vt:lpstr>
      <vt:lpstr>Modified Design</vt:lpstr>
      <vt:lpstr>Modified Design</vt:lpstr>
      <vt:lpstr>Modified Design</vt:lpstr>
      <vt:lpstr>Value Drivers</vt:lpstr>
      <vt:lpstr>Value Drivers</vt:lpstr>
      <vt:lpstr>Delivery Walkthrough</vt:lpstr>
      <vt:lpstr>Delivery Walkthrough</vt:lpstr>
      <vt:lpstr>Delivery Walkthrough</vt:lpstr>
      <vt:lpstr>Delivery Walkthrough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update</dc:title>
  <dc:creator>Joshua Kaelin</dc:creator>
  <cp:lastModifiedBy>Joshua Kaelin</cp:lastModifiedBy>
  <cp:revision>16</cp:revision>
  <dcterms:created xsi:type="dcterms:W3CDTF">2016-12-02T21:38:59Z</dcterms:created>
  <dcterms:modified xsi:type="dcterms:W3CDTF">2016-12-05T04:38:28Z</dcterms:modified>
</cp:coreProperties>
</file>

<file path=docProps/thumbnail.jpeg>
</file>